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x="6858000" cy="9144000"/>
  <p:embeddedFontLs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D4BB8D2-A5D6-4AF2-A084-6B05C3B28771}">
  <a:tblStyle styleId="{2D4BB8D2-A5D6-4AF2-A084-6B05C3B287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4.xml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ea906c3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4ea906c39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a906c39d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ea906c39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a906c3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ea906c39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ea906c3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4ea906c39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a906c39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a906c39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ea906c39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ea906c3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a906c39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ea906c39d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ea906c3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4ea906c39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50097d5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50097d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https://www.w3schools.com/sql/sql_select.asp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a906c3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ea906c39d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50097d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4f50097d5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ea906c39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ea906c39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f50097d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4f50097d5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ea906c39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ea906c39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50097d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f50097d5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ea906c3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4ea906c39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ea906c39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4ea906c39d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f50097d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4f50097d55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ea906c39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4ea906c39d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a906c39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4ea906c39d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50097d5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50097d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50097d55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50097d5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a906c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4ea906c39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a906c3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4ea906c39d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a906c39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ea906c39d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a906c39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ea906c39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a906c39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4ea906c39d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a906c3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4ea906c39d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-1156" r="77761" t="0"/>
          <a:stretch/>
        </p:blipFill>
        <p:spPr>
          <a:xfrm>
            <a:off x="4766063" y="-233281"/>
            <a:ext cx="4377936" cy="50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288471" y="0"/>
            <a:ext cx="4855528" cy="5321899"/>
          </a:xfrm>
          <a:prstGeom prst="rect">
            <a:avLst/>
          </a:prstGeom>
          <a:solidFill>
            <a:srgbClr val="FFFFFF">
              <a:alpha val="91764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77888" y="4981806"/>
            <a:ext cx="7772400" cy="36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  <a:defRPr b="1" sz="4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77888" y="5555181"/>
            <a:ext cx="7772400" cy="408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861" y="2810030"/>
            <a:ext cx="5253822" cy="14193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viñetas y foto" showMasterSp="0">
  <p:cSld name="Título, viñetas y fot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2" type="pic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401833" y="1583965"/>
            <a:ext cx="3571874" cy="468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7350" lvl="0" marL="457200" algn="l">
              <a:lnSpc>
                <a:spcPct val="90000"/>
              </a:lnSpc>
              <a:spcBef>
                <a:spcPts val="2110"/>
              </a:spcBef>
              <a:spcAft>
                <a:spcPts val="0"/>
              </a:spcAft>
              <a:buClr>
                <a:srgbClr val="7F7F7F"/>
              </a:buClr>
              <a:buSzPts val="25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688" y="210235"/>
            <a:ext cx="2406164" cy="65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365129"/>
            <a:ext cx="8254096" cy="51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018906"/>
            <a:ext cx="8254096" cy="5158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0" y="365129"/>
            <a:ext cx="535573" cy="510088"/>
          </a:xfrm>
          <a:prstGeom prst="rect">
            <a:avLst/>
          </a:prstGeom>
          <a:solidFill>
            <a:srgbClr val="B8EA0F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&lt;/&gt;</a:t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9408" y="6320652"/>
            <a:ext cx="1453338" cy="392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-1033"/>
            <a:ext cx="9144000" cy="35999"/>
          </a:xfrm>
          <a:prstGeom prst="rect">
            <a:avLst/>
          </a:prstGeom>
          <a:solidFill>
            <a:srgbClr val="B8EA0F"/>
          </a:solidFill>
          <a:ln cap="flat" cmpd="sng" w="12700">
            <a:solidFill>
              <a:srgbClr val="86AC0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93322" y="10246707"/>
            <a:ext cx="2706242" cy="98199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Helvetica Neue Light"/>
              <a:buNone/>
            </a:pPr>
            <a:r>
              <a:rPr b="0" i="0" lang="es-ES" sz="35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35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ote1">
  <p:cSld name="1_Quote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-1156" r="77761" t="0"/>
          <a:stretch/>
        </p:blipFill>
        <p:spPr>
          <a:xfrm>
            <a:off x="4766063" y="1023369"/>
            <a:ext cx="4377936" cy="50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4288471" y="890305"/>
            <a:ext cx="4855528" cy="5321899"/>
          </a:xfrm>
          <a:prstGeom prst="rect">
            <a:avLst/>
          </a:prstGeom>
          <a:solidFill>
            <a:srgbClr val="FFFFFF">
              <a:alpha val="91764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628650" y="2906328"/>
            <a:ext cx="7886700" cy="104534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Consolas"/>
              <a:buNone/>
              <a:defRPr i="1" sz="40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9842" y="1426866"/>
            <a:ext cx="3321324" cy="89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rma">
  <p:cSld name="Firm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8253" y="1719712"/>
            <a:ext cx="4027493" cy="1088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869274" y="3293741"/>
            <a:ext cx="7772400" cy="92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4854476" y="5159922"/>
            <a:ext cx="3349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687374918</a:t>
            </a:r>
            <a:endParaRPr/>
          </a:p>
        </p:txBody>
      </p:sp>
      <p:pic>
        <p:nvPicPr>
          <p:cNvPr descr="https://cdn3.iconfinder.com/data/icons/picons-social/57/43-twitter-512.png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683" y="5853751"/>
            <a:ext cx="359999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uelosteide.com/images/desktop/phone.png"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1675" y="5276499"/>
            <a:ext cx="359999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atic.wixstatic.com/media/5133be_b24ab82685b14e20bf20378c8f4742da.png" id="35" name="Google Shape;3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3683" y="4722793"/>
            <a:ext cx="359999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4854476" y="4582671"/>
            <a:ext cx="329306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b="0" i="0" lang="es-ES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info@devacademy.es</a:t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4798368" y="5690530"/>
            <a:ext cx="3349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b="0" i="0" lang="es-ES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@DevAcademyES</a:t>
            </a:r>
            <a:endParaRPr b="0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ido">
  <p:cSld name="1_Conteni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8650" y="365129"/>
            <a:ext cx="8254096" cy="51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0" y="365129"/>
            <a:ext cx="535573" cy="510088"/>
          </a:xfrm>
          <a:prstGeom prst="rect">
            <a:avLst/>
          </a:prstGeom>
          <a:solidFill>
            <a:srgbClr val="B8EA0F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&lt;/&gt;</a:t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9408" y="6320652"/>
            <a:ext cx="1453338" cy="39264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>
            <a:off x="0" y="-1033"/>
            <a:ext cx="9144000" cy="35999"/>
          </a:xfrm>
          <a:prstGeom prst="rect">
            <a:avLst/>
          </a:prstGeom>
          <a:solidFill>
            <a:srgbClr val="B8EA0F"/>
          </a:solidFill>
          <a:ln cap="flat" cmpd="sng" w="12700">
            <a:solidFill>
              <a:srgbClr val="86AC0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628650" y="1018906"/>
            <a:ext cx="8254096" cy="5158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1">
  <p:cSld name="Quote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906328"/>
            <a:ext cx="7886700" cy="104534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Consolas"/>
              <a:buNone/>
              <a:defRPr i="1" sz="40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9842" y="1426866"/>
            <a:ext cx="3321324" cy="89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2">
  <p:cSld name="Quote2">
    <p:bg>
      <p:bgPr>
        <a:solidFill>
          <a:srgbClr val="B8EA0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77283" t="0"/>
          <a:stretch/>
        </p:blipFill>
        <p:spPr>
          <a:xfrm>
            <a:off x="4359731" y="584127"/>
            <a:ext cx="4784268" cy="568973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1828800" y="317497"/>
            <a:ext cx="7315200" cy="5956365"/>
          </a:xfrm>
          <a:prstGeom prst="rect">
            <a:avLst/>
          </a:prstGeom>
          <a:solidFill>
            <a:srgbClr val="B8EA0F">
              <a:alpha val="85882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628650" y="2906328"/>
            <a:ext cx="7886700" cy="104534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nsolas"/>
              <a:buNone/>
              <a:defRPr i="1"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842" y="1426866"/>
            <a:ext cx="3321324" cy="89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3">
  <p:cSld name="Quote3">
    <p:bg>
      <p:bgPr>
        <a:solidFill>
          <a:srgbClr val="7F7F7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77283" t="0"/>
          <a:stretch/>
        </p:blipFill>
        <p:spPr>
          <a:xfrm>
            <a:off x="4359731" y="584127"/>
            <a:ext cx="4784268" cy="56897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1828800" y="317497"/>
            <a:ext cx="7315200" cy="5956365"/>
          </a:xfrm>
          <a:prstGeom prst="rect">
            <a:avLst/>
          </a:prstGeom>
          <a:solidFill>
            <a:srgbClr val="7F7F7F">
              <a:alpha val="93725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628650" y="2906328"/>
            <a:ext cx="7886700" cy="104534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nsolas"/>
              <a:buNone/>
              <a:defRPr i="1"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842" y="1426866"/>
            <a:ext cx="3321324" cy="89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>
  <p:cSld name="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6578559"/>
            <a:ext cx="9144000" cy="279440"/>
          </a:xfrm>
          <a:prstGeom prst="rect">
            <a:avLst/>
          </a:prstGeom>
          <a:noFill/>
          <a:ln>
            <a:noFill/>
          </a:ln>
        </p:spPr>
        <p:txBody>
          <a:bodyPr anchorCtr="1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Helvetica Neue Light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 2018 – www.devacademy.es</a:t>
            </a:r>
            <a:endParaRPr b="0" i="0" sz="1400" u="sng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9"/>
            <a:ext cx="7886700" cy="51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B8EA0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018906"/>
            <a:ext cx="7886700" cy="5158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781702" y="4761900"/>
            <a:ext cx="875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s-ES" sz="3600"/>
              <a:t>Data science, pero, ¿por dónde empiezo?</a:t>
            </a:r>
            <a:endParaRPr sz="3600"/>
          </a:p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877888" y="5665131"/>
            <a:ext cx="7772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s-ES"/>
              <a:t>Víctor Valero </a:t>
            </a:r>
            <a:br>
              <a:rPr lang="es-ES"/>
            </a:br>
            <a:r>
              <a:rPr lang="es-ES"/>
              <a:t>Big Data Scientist en StratioDB</a:t>
            </a:r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00" y="5846475"/>
            <a:ext cx="2786901" cy="48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Procesado de datos: Big Data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Si la volumetría o velocidad que manejamos al procesar datos sobrepasa las capacidades de nuestra máquina quizás sea buena idea emplear Big Data.</a:t>
            </a:r>
            <a:br>
              <a:rPr lang="es-E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Se basa en repartir la carga de trabajo entre varias máquinas.</a:t>
            </a:r>
            <a:br>
              <a:rPr lang="es-E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Valorar si realmente hace falta Big Data en nuestra solución (complica las cosas).</a:t>
            </a:r>
            <a:endParaRPr sz="2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00" y="4828250"/>
            <a:ext cx="2356375" cy="1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Análisis de datos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Fase donde resaltamos la información encontrada en los datos.</a:t>
            </a:r>
            <a:br>
              <a:rPr lang="es-E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 Debe aportar conclusiones sobre lo que estamos investigando.</a:t>
            </a:r>
            <a:br>
              <a:rPr lang="es-E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Se aplican métodos estadísticos para analizar nuestro objetivo.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Visualización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Fase en la cual se grafican y se evidencian los resultados encontrados.</a:t>
            </a:r>
            <a:br>
              <a:rPr lang="es-ES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Las gráficas deben ser fácilmente entendibles por cualquier usuario.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Deben contener información útil que hayamos descubierto en la fase de análisis.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50" y="4601700"/>
            <a:ext cx="2124424" cy="21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9323" l="8522" r="15788" t="20893"/>
          <a:stretch/>
        </p:blipFill>
        <p:spPr>
          <a:xfrm>
            <a:off x="4006000" y="4519600"/>
            <a:ext cx="3081462" cy="21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Analítica avanzada: Machine Learning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Rama de la Inteligencia Artificial que crea sistemas que aprenden de manera automática.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En esta fase se modelan los datos mediante diferentes algoritmos.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 crean modelos que se intentan adaptar a los datos.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Cuando se generen datos nuevos el modelo intentará predecir el resultado.</a:t>
            </a:r>
            <a:endParaRPr sz="2400"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17177"/>
          <a:stretch/>
        </p:blipFill>
        <p:spPr>
          <a:xfrm>
            <a:off x="2347175" y="4731375"/>
            <a:ext cx="4065725" cy="2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Fases en Data Science: expectativas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025" y="1018900"/>
            <a:ext cx="5136476" cy="5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Fases en Data Science: realidad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0" y="1169074"/>
            <a:ext cx="8076300" cy="4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628650" y="2906328"/>
            <a:ext cx="7886700" cy="1045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Consolas"/>
              <a:buNone/>
            </a:pPr>
            <a:r>
              <a:rPr lang="es-ES"/>
              <a:t>¿Pero por dónde empiezo?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I: SQL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Lenguaje de queries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Usado para manejar datos en BBDD relacionales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Consultar datos en BBDD antes de trabajar con ellos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Crear tablas donde dejar el resultado de nuestro trabajo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Compartir queries con perfiles No Data Scientist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Cláusulas</a:t>
            </a:r>
            <a:r>
              <a:rPr lang="es-ES"/>
              <a:t> : Select, where, joins, group by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Herramientas de un Data Scientist I: SQL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A86E8"/>
                </a:solidFill>
              </a:rPr>
              <a:t>SELECT</a:t>
            </a:r>
            <a:endParaRPr>
              <a:solidFill>
                <a:srgbClr val="4A86E8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trabajo,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count (1) as asistentes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A86E8"/>
                </a:solidFill>
              </a:rPr>
              <a:t>FROM</a:t>
            </a:r>
            <a:r>
              <a:rPr lang="es-ES"/>
              <a:t> meetup_data_science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A86E8"/>
                </a:solidFill>
              </a:rPr>
              <a:t>WHERE</a:t>
            </a:r>
            <a:r>
              <a:rPr lang="es-ES"/>
              <a:t> trabajo = “Data Scientist”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A86E8"/>
                </a:solidFill>
              </a:rPr>
              <a:t>GROUP BY</a:t>
            </a:r>
            <a:r>
              <a:rPr lang="es-ES"/>
              <a:t>  trabajo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3507775" y="48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{2D4BB8D2-A5D6-4AF2-A084-6B05C3B28771}</a:tableStyleId>
              </a:tblPr>
              <a:tblGrid>
                <a:gridCol w="2606900"/>
                <a:gridCol w="2606900"/>
              </a:tblGrid>
              <a:tr h="58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trabajo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asistentes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Data Scientist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II: Programación R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Lenguaje de programación Open Source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Usado en computación estadística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Obtener y transformar datos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Analizar</a:t>
            </a:r>
            <a:r>
              <a:rPr lang="es-ES"/>
              <a:t> estadísticamente los datos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Modelar datos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Visualizar datos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Programación básica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Librerías: tidyr, dplyr, ggplot2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975" y="3870426"/>
            <a:ext cx="2238300" cy="17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628650" y="365129"/>
            <a:ext cx="8254096" cy="51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Presentación</a:t>
            </a:r>
            <a:endParaRPr/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28650" y="1018906"/>
            <a:ext cx="8254096" cy="5158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0" y="3856603"/>
            <a:ext cx="4505925" cy="25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525" y="574175"/>
            <a:ext cx="5470225" cy="5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II: Programación R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IDE(Entorno de trabajo en R): </a:t>
            </a:r>
            <a:r>
              <a:rPr lang="es-ES" sz="2400"/>
              <a:t>R Studio</a:t>
            </a:r>
            <a:br>
              <a:rPr lang="es-ES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Tidyr y </a:t>
            </a:r>
            <a:r>
              <a:rPr lang="es-ES"/>
              <a:t>Dplyr</a:t>
            </a:r>
            <a:r>
              <a:rPr lang="es-ES"/>
              <a:t>: </a:t>
            </a:r>
            <a:r>
              <a:rPr lang="es-ES" sz="2400"/>
              <a:t>librerías altamente eficientes para la </a:t>
            </a:r>
            <a:r>
              <a:rPr lang="es-ES" sz="2400"/>
              <a:t>transformación y manipulación</a:t>
            </a:r>
            <a:r>
              <a:rPr lang="es-ES" sz="2400"/>
              <a:t> de datos. Contienen gran cantidad de funciones optimizadas para filtrar, cruzar, limpiar crear y  seleccionar columnas.</a:t>
            </a:r>
            <a:br>
              <a:rPr lang="es-ES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Ggplot2: </a:t>
            </a:r>
            <a:r>
              <a:rPr lang="es-ES" sz="2400"/>
              <a:t>librería de visualización, contiene gran cantidad de tipos de visualización y parametrizaciones</a:t>
            </a:r>
            <a:endParaRPr sz="2400"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363" y="941075"/>
            <a:ext cx="1170475" cy="11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076" y="4824200"/>
            <a:ext cx="1399500" cy="1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112" y="4824200"/>
            <a:ext cx="1399500" cy="162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025" y="4824625"/>
            <a:ext cx="1399525" cy="1621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III: Python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Lenguaje de programación Open Source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Usado en Web, procesado datos, scripting ...etc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Obtener y transformar datos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Analizar estadísticamente los datos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Modelar datos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Visualizar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Programación básica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Librerías: pandas, matplotlib, scikit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375" y="3346550"/>
            <a:ext cx="2396950" cy="23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III: Python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Pandas: </a:t>
            </a:r>
            <a:r>
              <a:rPr lang="es-ES" sz="2400"/>
              <a:t>librería para el procesamiento y análisis de datos.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Matplotlib: </a:t>
            </a:r>
            <a:r>
              <a:rPr lang="es-ES" sz="2400"/>
              <a:t>librería de visualización con muchas visualizaciones y gráficos.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Scikit Learn: </a:t>
            </a:r>
            <a:r>
              <a:rPr lang="es-ES" sz="2400"/>
              <a:t>librería que contiene gran cantidad de modelos y funcionalidades para implementar Machine Learning</a:t>
            </a:r>
            <a:endParaRPr sz="2400"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47786" r="0" t="0"/>
          <a:stretch/>
        </p:blipFill>
        <p:spPr>
          <a:xfrm>
            <a:off x="544000" y="4457363"/>
            <a:ext cx="1860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50" y="4523338"/>
            <a:ext cx="29146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775" y="5059950"/>
            <a:ext cx="3408500" cy="8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IV: Notebooks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Documentos que mezclan código, gráficos y texto para presentar conclusiones basadas en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Analizar/modelar datos usando un lenguaje de programación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Compartir los resultados con otros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Preparar informes con gráficas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Jupyter Notebooks (python)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R Markdown (R)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IV: Notebooks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R markdown: Documentos reproducibles e interactivos con código R, gráficas y texto.  Incluido en R studio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Jupyter Notebooks: Aplicación web que permite crear notebooks reproducibles e interactivos con código python, gráficas y texto.</a:t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13" y="4337100"/>
            <a:ext cx="20097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175" y="4275888"/>
            <a:ext cx="2059806" cy="23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V: BBDD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Conjunto de información relacionada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Puede estar estructurada ( relacional o SQL) o no estructurada ( no relacional o noSQL)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Obtener los datos de la BBDD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Escribir los resultados en la BBDD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Leer tablas mediante SQL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Acceder a los datos de manera programática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BBDD relacional (MySQL) y BBDD no relacional (MongoDB)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VI: Spark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Framework de Big Data.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Se basa en dividir los datos en diferentes servidores para repartir el trabajo.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Se puede utilizar con Python y 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Usos en Data Science: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Transformar grandes volúmenes de datos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Aplicar modelos de ML de manera distribuida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Qué mínimo debemos cubrir: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PySpark SQL (python)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SparklyR o SparkR (R)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Herramientas de un Data Scientist VI: Spark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SparklyR: librería de R para emplear Spark en los cálculos. Soporta sintaxis de dplyr.</a:t>
            </a:r>
            <a:br>
              <a:rPr lang="es-E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PySpark SQL: módulo de Spark para trabajar con datos estructurados en Big Data programando con python.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825" y="4204988"/>
            <a:ext cx="1783352" cy="20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50" y="4088406"/>
            <a:ext cx="4080310" cy="2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Pasos para llegar a Data Scientist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628650" y="1200231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Ser proactivo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Formación continua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Trabajar en equipo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Ser comunicativo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Tener curiosidad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214" y="1018900"/>
            <a:ext cx="3649061" cy="51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4">
            <a:alphaModFix/>
          </a:blip>
          <a:srcRect b="9338" l="0" r="0" t="0"/>
          <a:stretch/>
        </p:blipFill>
        <p:spPr>
          <a:xfrm>
            <a:off x="1351575" y="4780125"/>
            <a:ext cx="1797200" cy="17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628638" y="4587853"/>
            <a:ext cx="7886700" cy="1045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Consolas"/>
              <a:buNone/>
            </a:pPr>
            <a:r>
              <a:rPr lang="es-ES"/>
              <a:t>Demo time !!</a:t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49" y="262650"/>
            <a:ext cx="5416226" cy="4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¿Qué NO es Data Science?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14075" y="1381581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 sz="3000"/>
              <a:t>No es Big Data </a:t>
            </a:r>
            <a:br>
              <a:rPr lang="es-E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 sz="3000"/>
              <a:t>No es estadística</a:t>
            </a:r>
            <a:br>
              <a:rPr lang="es-E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 sz="3000"/>
              <a:t>No es programar con datos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 sz="3000"/>
              <a:t>No es Inteligencia Artificial ni Machine Learning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628650" y="2906328"/>
            <a:ext cx="7886700" cy="1045200"/>
          </a:xfrm>
          <a:prstGeom prst="rect">
            <a:avLst/>
          </a:prstGeom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Preguntas y respuestas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628650" y="2906328"/>
            <a:ext cx="7886700" cy="1045200"/>
          </a:xfrm>
          <a:prstGeom prst="rect">
            <a:avLst/>
          </a:prstGeom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Gracias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¿Qué es Data Science?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/>
              <a:t>Campo </a:t>
            </a:r>
            <a:r>
              <a:rPr lang="es-ES"/>
              <a:t>multidisciplinar que se encarga de la obtención, transformación y explotación de los datos.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/>
              <a:t>Parte de los datos para extraer información y convertirlo en conocimiento.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br>
              <a:rPr lang="es-ES"/>
            </a:br>
            <a:r>
              <a:rPr lang="es-ES" sz="2400"/>
              <a:t>Disciplinas : </a:t>
            </a:r>
            <a:endParaRPr sz="2400"/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 sz="2400"/>
              <a:t>Estadística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 sz="2400"/>
              <a:t>Desarrollo de software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 sz="2400"/>
              <a:t>Machine learning</a:t>
            </a:r>
            <a:br>
              <a:rPr lang="es-ES" sz="2400"/>
            </a:br>
            <a:r>
              <a:rPr lang="es-ES" sz="2400"/>
              <a:t>Visualización de datos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rPr lang="es-ES" sz="2400"/>
              <a:t>Experiencia en el área de negocio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Roles del mundo de los datos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44900" y="875131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Arquitecto de datos: </a:t>
            </a:r>
            <a:r>
              <a:rPr lang="es-ES" sz="2400"/>
              <a:t>Diseña y construye las plataformas de procesamiento de datos. Integra tecnologías para dar soporte a los requisitos que se deben cubrir.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Ingeniero de datos: </a:t>
            </a:r>
            <a:r>
              <a:rPr lang="es-ES" sz="2400"/>
              <a:t>Prepara y cruza los datos, ofrece soluciones para dar eficiencia a sus procesos. Construye los datos que serán consumidos.</a:t>
            </a:r>
            <a:br>
              <a:rPr lang="es-ES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Analista de datos:</a:t>
            </a:r>
            <a:r>
              <a:rPr lang="es-ES" sz="2400"/>
              <a:t> Transformación y limpieza de datos, realiza análisis descriptivo y </a:t>
            </a:r>
            <a:r>
              <a:rPr lang="es-ES" sz="2400"/>
              <a:t>visualizaciones</a:t>
            </a:r>
            <a:r>
              <a:rPr lang="es-ES" sz="2400"/>
              <a:t>.</a:t>
            </a:r>
            <a:br>
              <a:rPr lang="es-ES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Data Scientist: </a:t>
            </a:r>
            <a:r>
              <a:rPr lang="es-ES" sz="2400"/>
              <a:t>Evolución del analista de datos, aplica métodos estadísticos en profundidad a sus análisis, crea modelos de ML para aportar un análisis avanzado.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Pasos en Data Science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lang="es-ES"/>
              <a:t>Todo proyecto en Data Science debe contener: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Fase de obtención de datos</a:t>
            </a:r>
            <a:br>
              <a:rPr lang="es-E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Fase de exploración </a:t>
            </a:r>
            <a:br>
              <a:rPr lang="es-E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Fase de transformación </a:t>
            </a:r>
            <a:br>
              <a:rPr lang="es-E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Fase de análisis de datos</a:t>
            </a:r>
            <a:br>
              <a:rPr lang="es-E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Fase de visualización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275" y="2245450"/>
            <a:ext cx="31242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Obtención de datos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En esta fase debemos recoger los datos o diseñar la toma de muestras de las distintas fuentes.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 deben responder preguntas sobre la temporalidad de los datos. ¿Cada cuanto tiempo recojo datos?, ¿Cuantos años de datos necesito?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 deben explorar datos complementarios que aporten valor. Ej: Datos meteorológicos</a:t>
            </a:r>
            <a:br>
              <a:rPr lang="es-ES" sz="2400"/>
            </a:b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sz="2400"/>
              <a:t>Se debe valorar si los datos son dinámicos o estáticos. Ej: CSV es estático, API es dinámico.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Exploración</a:t>
            </a:r>
            <a:r>
              <a:rPr lang="es-ES"/>
              <a:t> de datos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628650" y="1018900"/>
            <a:ext cx="83724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s-ES" sz="2500"/>
              <a:t>En esta fase se centra en establecer los preg</a:t>
            </a:r>
            <a:r>
              <a:rPr lang="es-ES" sz="2500"/>
              <a:t>untas a las que queremos responder</a:t>
            </a:r>
            <a:r>
              <a:rPr lang="es-ES" sz="2500"/>
              <a:t>.</a:t>
            </a:r>
            <a:br>
              <a:rPr lang="es-ES" sz="2500"/>
            </a:b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s-ES" sz="2500"/>
              <a:t>Puede realizarse antes de la obtención pero aquí ya tendremos los datos para ver la viabilidad de los objetivos.</a:t>
            </a:r>
            <a:br>
              <a:rPr lang="es-ES" sz="2500"/>
            </a:b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s-ES" sz="2500"/>
              <a:t>Investigaremos la necesidad de transformar los datos con los que contamos. ¿Tenemos todo tal y como lo necesitamos?</a:t>
            </a:r>
            <a:endParaRPr sz="25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425" y="4773118"/>
            <a:ext cx="3097449" cy="18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628650" y="365129"/>
            <a:ext cx="825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EA0F"/>
              </a:buClr>
              <a:buSzPts val="2800"/>
              <a:buFont typeface="Calibri"/>
              <a:buNone/>
            </a:pPr>
            <a:r>
              <a:rPr lang="es-ES"/>
              <a:t>Procesado de datos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628650" y="1018906"/>
            <a:ext cx="8254200" cy="5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Fase en la cual realizamos transformaciones en los datos para adaptarlos a nuestras necesidades.</a:t>
            </a:r>
            <a:br>
              <a:rPr lang="es-E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Esta parte incluye la limpieza del dato. En general los datos suelen estar bastante “sucios” y es necesario limpiarlos. Ej: Fechas mal formateadas, campos vacíos, outliers.</a:t>
            </a:r>
            <a:br>
              <a:rPr lang="es-E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s-ES" sz="2600"/>
              <a:t>Cruces de datos de diferentes orígenes.</a:t>
            </a:r>
            <a:endParaRPr sz="2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100" y="4907200"/>
            <a:ext cx="2985725" cy="16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